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75463" cy="100028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8/27/2020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53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8/27/2020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87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8/27/2020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76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8/27/2020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07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8/27/2020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634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8/27/2020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011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8/27/2020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29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8/27/2020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22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8/27/2020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988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155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38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38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5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526E0BFB-CDF1-4990-8C11-AC849311E0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069A1F8-9BEB-4786-9694-FC48B2D75D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0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7CA281C-17B1-4FB7-8947-E94ABD49F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217" y="152712"/>
            <a:ext cx="11979966" cy="708680"/>
          </a:xfrm>
        </p:spPr>
        <p:txBody>
          <a:bodyPr>
            <a:noAutofit/>
          </a:bodyPr>
          <a:lstStyle/>
          <a:p>
            <a:pPr algn="ctr"/>
            <a:r>
              <a:rPr lang="es-ES" b="1" dirty="0"/>
              <a:t>INICI TEMPORADA OPCIÓ TEMPORADA SENCERA</a:t>
            </a:r>
          </a:p>
        </p:txBody>
      </p:sp>
      <p:graphicFrame>
        <p:nvGraphicFramePr>
          <p:cNvPr id="4" name="Tabla 5">
            <a:extLst>
              <a:ext uri="{FF2B5EF4-FFF2-40B4-BE49-F238E27FC236}">
                <a16:creationId xmlns:a16="http://schemas.microsoft.com/office/drawing/2014/main" xmlns="" id="{471FE07B-5E66-429C-90C3-83DB239776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412389"/>
              </p:ext>
            </p:extLst>
          </p:nvPr>
        </p:nvGraphicFramePr>
        <p:xfrm>
          <a:off x="408386" y="828265"/>
          <a:ext cx="11527628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6056">
                  <a:extLst>
                    <a:ext uri="{9D8B030D-6E8A-4147-A177-3AD203B41FA5}">
                      <a16:colId xmlns:a16="http://schemas.microsoft.com/office/drawing/2014/main" xmlns="" val="794768943"/>
                    </a:ext>
                  </a:extLst>
                </a:gridCol>
                <a:gridCol w="3758186">
                  <a:extLst>
                    <a:ext uri="{9D8B030D-6E8A-4147-A177-3AD203B41FA5}">
                      <a16:colId xmlns:a16="http://schemas.microsoft.com/office/drawing/2014/main" xmlns="" val="2565217359"/>
                    </a:ext>
                  </a:extLst>
                </a:gridCol>
                <a:gridCol w="2692664">
                  <a:extLst>
                    <a:ext uri="{9D8B030D-6E8A-4147-A177-3AD203B41FA5}">
                      <a16:colId xmlns:a16="http://schemas.microsoft.com/office/drawing/2014/main" xmlns="" val="704933064"/>
                    </a:ext>
                  </a:extLst>
                </a:gridCol>
                <a:gridCol w="2130722">
                  <a:extLst>
                    <a:ext uri="{9D8B030D-6E8A-4147-A177-3AD203B41FA5}">
                      <a16:colId xmlns:a16="http://schemas.microsoft.com/office/drawing/2014/main" xmlns="" val="3822064514"/>
                    </a:ext>
                  </a:extLst>
                </a:gridCol>
              </a:tblGrid>
              <a:tr h="58971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CATEGORIA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ASSEGURANÇA</a:t>
                      </a:r>
                    </a:p>
                    <a:p>
                      <a:pPr algn="ctr"/>
                      <a:r>
                        <a:rPr lang="es-ES" dirty="0"/>
                        <a:t>COMPETICIÓ 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LLICÈNCIA</a:t>
                      </a:r>
                    </a:p>
                    <a:p>
                      <a:pPr algn="ctr"/>
                      <a:r>
                        <a:rPr lang="es-ES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9719136"/>
                  </a:ext>
                </a:extLst>
              </a:tr>
              <a:tr h="277283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SÈNIOR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€ 240,00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€ 30,00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€ 270,00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92614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SUB18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€ 105,00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€ 25,00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€ 130,00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0517503"/>
                  </a:ext>
                </a:extLst>
              </a:tr>
              <a:tr h="340893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SUB16 I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€ 76,50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€ 25,00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€ 101,50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4088798"/>
                  </a:ext>
                </a:extLst>
              </a:tr>
              <a:tr h="253428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MENORS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€ 45,00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€ 20,00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€ 65,00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4963306"/>
                  </a:ext>
                </a:extLst>
              </a:tr>
            </a:tbl>
          </a:graphicData>
        </a:graphic>
      </p:graphicFrame>
      <p:graphicFrame>
        <p:nvGraphicFramePr>
          <p:cNvPr id="2" name="Tabla 5">
            <a:extLst>
              <a:ext uri="{FF2B5EF4-FFF2-40B4-BE49-F238E27FC236}">
                <a16:creationId xmlns:a16="http://schemas.microsoft.com/office/drawing/2014/main" xmlns="" id="{58A75200-B51F-4719-ACF0-4D1D65E1FD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558690"/>
              </p:ext>
            </p:extLst>
          </p:nvPr>
        </p:nvGraphicFramePr>
        <p:xfrm>
          <a:off x="408386" y="4307971"/>
          <a:ext cx="11527629" cy="2137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7666">
                  <a:extLst>
                    <a:ext uri="{9D8B030D-6E8A-4147-A177-3AD203B41FA5}">
                      <a16:colId xmlns:a16="http://schemas.microsoft.com/office/drawing/2014/main" xmlns="" val="794768943"/>
                    </a:ext>
                  </a:extLst>
                </a:gridCol>
                <a:gridCol w="3776870">
                  <a:extLst>
                    <a:ext uri="{9D8B030D-6E8A-4147-A177-3AD203B41FA5}">
                      <a16:colId xmlns:a16="http://schemas.microsoft.com/office/drawing/2014/main" xmlns="" val="3381242792"/>
                    </a:ext>
                  </a:extLst>
                </a:gridCol>
                <a:gridCol w="2637182">
                  <a:extLst>
                    <a:ext uri="{9D8B030D-6E8A-4147-A177-3AD203B41FA5}">
                      <a16:colId xmlns:a16="http://schemas.microsoft.com/office/drawing/2014/main" xmlns="" val="611937983"/>
                    </a:ext>
                  </a:extLst>
                </a:gridCol>
                <a:gridCol w="2155911">
                  <a:extLst>
                    <a:ext uri="{9D8B030D-6E8A-4147-A177-3AD203B41FA5}">
                      <a16:colId xmlns:a16="http://schemas.microsoft.com/office/drawing/2014/main" xmlns="" val="1919589332"/>
                    </a:ext>
                  </a:extLst>
                </a:gridCol>
              </a:tblGrid>
              <a:tr h="67484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CATEGORIA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ASSEGURANÇA </a:t>
                      </a:r>
                    </a:p>
                    <a:p>
                      <a:pPr algn="ctr"/>
                      <a:r>
                        <a:rPr lang="es-ES" dirty="0" smtClean="0"/>
                        <a:t>ENTRENAMENT </a:t>
                      </a:r>
                      <a:r>
                        <a:rPr lang="es-ES" dirty="0"/>
                        <a:t>AMB CONTACTE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LLICÈNCIA</a:t>
                      </a:r>
                    </a:p>
                    <a:p>
                      <a:pPr algn="ctr"/>
                      <a:r>
                        <a:rPr lang="es-ES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9719136"/>
                  </a:ext>
                </a:extLst>
              </a:tr>
              <a:tr h="277283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SÈNIOR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€ 100,00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€ 15,00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€ 115,00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92614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SUB18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€ 50,00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€ 12,50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€ 62,50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0517503"/>
                  </a:ext>
                </a:extLst>
              </a:tr>
              <a:tr h="340893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SUB16 I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€ 37,00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€ 12,50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€ 49,50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4088798"/>
                  </a:ext>
                </a:extLst>
              </a:tr>
              <a:tr h="253428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MENORS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€ 22,00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€ 10,00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€ 32,00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4963306"/>
                  </a:ext>
                </a:extLst>
              </a:tr>
            </a:tbl>
          </a:graphicData>
        </a:graphic>
      </p:graphicFrame>
      <p:sp>
        <p:nvSpPr>
          <p:cNvPr id="9" name="Subtítulo 2">
            <a:extLst>
              <a:ext uri="{FF2B5EF4-FFF2-40B4-BE49-F238E27FC236}">
                <a16:creationId xmlns:a16="http://schemas.microsoft.com/office/drawing/2014/main" xmlns="" id="{5FFD7ADA-EF51-4360-AF04-AFB7EF9A54AB}"/>
              </a:ext>
            </a:extLst>
          </p:cNvPr>
          <p:cNvSpPr txBox="1">
            <a:spLocks/>
          </p:cNvSpPr>
          <p:nvPr/>
        </p:nvSpPr>
        <p:spPr>
          <a:xfrm>
            <a:off x="408385" y="3313357"/>
            <a:ext cx="11527629" cy="5572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b="1" dirty="0"/>
              <a:t>INICI TEMPORADA OPCIÓ ENTRENAMENT AMB CONTACTE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139" y="32952"/>
            <a:ext cx="781905" cy="69197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57" y="57666"/>
            <a:ext cx="781905" cy="691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33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526E0BFB-CDF1-4990-8C11-AC849311E0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069A1F8-9BEB-4786-9694-FC48B2D75D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0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7CA281C-17B1-4FB7-8947-E94ABD49F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9176" y="153968"/>
            <a:ext cx="10354610" cy="508640"/>
          </a:xfrm>
        </p:spPr>
        <p:txBody>
          <a:bodyPr>
            <a:noAutofit/>
          </a:bodyPr>
          <a:lstStyle/>
          <a:p>
            <a:pPr algn="ctr"/>
            <a:r>
              <a:rPr lang="es-ES" b="1" dirty="0" smtClean="0"/>
              <a:t>INICI TEMPORADA desembre</a:t>
            </a:r>
            <a:endParaRPr lang="es-ES" b="1" dirty="0"/>
          </a:p>
        </p:txBody>
      </p:sp>
      <p:graphicFrame>
        <p:nvGraphicFramePr>
          <p:cNvPr id="4" name="Tabla 5">
            <a:extLst>
              <a:ext uri="{FF2B5EF4-FFF2-40B4-BE49-F238E27FC236}">
                <a16:creationId xmlns:a16="http://schemas.microsoft.com/office/drawing/2014/main" xmlns="" id="{471FE07B-5E66-429C-90C3-83DB239776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573666"/>
              </p:ext>
            </p:extLst>
          </p:nvPr>
        </p:nvGraphicFramePr>
        <p:xfrm>
          <a:off x="307293" y="924340"/>
          <a:ext cx="11176629" cy="2384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5837">
                  <a:extLst>
                    <a:ext uri="{9D8B030D-6E8A-4147-A177-3AD203B41FA5}">
                      <a16:colId xmlns:a16="http://schemas.microsoft.com/office/drawing/2014/main" xmlns="" val="794768943"/>
                    </a:ext>
                  </a:extLst>
                </a:gridCol>
                <a:gridCol w="2374076">
                  <a:extLst>
                    <a:ext uri="{9D8B030D-6E8A-4147-A177-3AD203B41FA5}">
                      <a16:colId xmlns:a16="http://schemas.microsoft.com/office/drawing/2014/main" xmlns="" val="3381242792"/>
                    </a:ext>
                  </a:extLst>
                </a:gridCol>
                <a:gridCol w="2408555">
                  <a:extLst>
                    <a:ext uri="{9D8B030D-6E8A-4147-A177-3AD203B41FA5}">
                      <a16:colId xmlns:a16="http://schemas.microsoft.com/office/drawing/2014/main" xmlns="" val="611937983"/>
                    </a:ext>
                  </a:extLst>
                </a:gridCol>
                <a:gridCol w="1314781">
                  <a:extLst>
                    <a:ext uri="{9D8B030D-6E8A-4147-A177-3AD203B41FA5}">
                      <a16:colId xmlns:a16="http://schemas.microsoft.com/office/drawing/2014/main" xmlns="" val="1919589332"/>
                    </a:ext>
                  </a:extLst>
                </a:gridCol>
                <a:gridCol w="1129030">
                  <a:extLst>
                    <a:ext uri="{9D8B030D-6E8A-4147-A177-3AD203B41FA5}">
                      <a16:colId xmlns:a16="http://schemas.microsoft.com/office/drawing/2014/main" xmlns="" val="1833978229"/>
                    </a:ext>
                  </a:extLst>
                </a:gridCol>
                <a:gridCol w="2214350">
                  <a:extLst>
                    <a:ext uri="{9D8B030D-6E8A-4147-A177-3AD203B41FA5}">
                      <a16:colId xmlns:a16="http://schemas.microsoft.com/office/drawing/2014/main" xmlns="" val="2241967159"/>
                    </a:ext>
                  </a:extLst>
                </a:gridCol>
              </a:tblGrid>
              <a:tr h="679173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CATEGORIA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ASSEGURANÇA</a:t>
                      </a:r>
                    </a:p>
                    <a:p>
                      <a:pPr algn="ctr"/>
                      <a:r>
                        <a:rPr lang="es-ES" dirty="0"/>
                        <a:t>COMPETICIÓ 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LLICÈNCIA </a:t>
                      </a:r>
                    </a:p>
                    <a:p>
                      <a:pPr algn="ctr"/>
                      <a:r>
                        <a:rPr lang="es-ES" dirty="0"/>
                        <a:t>(SI  HA TRET ABANS ENTRENAMENT)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PAGAT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SALDO A PAGAR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9719136"/>
                  </a:ext>
                </a:extLst>
              </a:tr>
              <a:tr h="370048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SÈNIOR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€ 210,00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€ 30,00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€ 240,00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€ 115,00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solidFill>
                            <a:srgbClr val="FF0000"/>
                          </a:solidFill>
                        </a:rPr>
                        <a:t>€ 125,00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92614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SUB18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€ 90,00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€ 25,00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€ 115,00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€ 62,50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FF0000"/>
                          </a:solidFill>
                        </a:rPr>
                        <a:t>€ 52,50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0517503"/>
                  </a:ext>
                </a:extLst>
              </a:tr>
              <a:tr h="300824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SUB16 I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€ 66,00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€ 25,00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€ 91,00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€ 49,50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solidFill>
                            <a:srgbClr val="FF0000"/>
                          </a:solidFill>
                        </a:rPr>
                        <a:t>€ 41,50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4088798"/>
                  </a:ext>
                </a:extLst>
              </a:tr>
              <a:tr h="36841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MENORS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€ 40,00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€ 20,00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€ 60,00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€ 32,00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solidFill>
                            <a:srgbClr val="FF0000"/>
                          </a:solidFill>
                        </a:rPr>
                        <a:t>€ 28,00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4963306"/>
                  </a:ext>
                </a:extLst>
              </a:tr>
            </a:tbl>
          </a:graphicData>
        </a:graphic>
      </p:graphicFrame>
      <p:graphicFrame>
        <p:nvGraphicFramePr>
          <p:cNvPr id="2" name="Tabla 5">
            <a:extLst>
              <a:ext uri="{FF2B5EF4-FFF2-40B4-BE49-F238E27FC236}">
                <a16:creationId xmlns:a16="http://schemas.microsoft.com/office/drawing/2014/main" xmlns="" id="{48EE816A-4AA6-498B-BAA8-01CF62EF90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881081"/>
              </p:ext>
            </p:extLst>
          </p:nvPr>
        </p:nvGraphicFramePr>
        <p:xfrm>
          <a:off x="337326" y="3997831"/>
          <a:ext cx="11146596" cy="2384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427">
                  <a:extLst>
                    <a:ext uri="{9D8B030D-6E8A-4147-A177-3AD203B41FA5}">
                      <a16:colId xmlns:a16="http://schemas.microsoft.com/office/drawing/2014/main" xmlns="" val="794768943"/>
                    </a:ext>
                  </a:extLst>
                </a:gridCol>
                <a:gridCol w="2252096">
                  <a:extLst>
                    <a:ext uri="{9D8B030D-6E8A-4147-A177-3AD203B41FA5}">
                      <a16:colId xmlns:a16="http://schemas.microsoft.com/office/drawing/2014/main" xmlns="" val="3381242792"/>
                    </a:ext>
                  </a:extLst>
                </a:gridCol>
                <a:gridCol w="2408555">
                  <a:extLst>
                    <a:ext uri="{9D8B030D-6E8A-4147-A177-3AD203B41FA5}">
                      <a16:colId xmlns:a16="http://schemas.microsoft.com/office/drawing/2014/main" xmlns="" val="611937983"/>
                    </a:ext>
                  </a:extLst>
                </a:gridCol>
                <a:gridCol w="1334207">
                  <a:extLst>
                    <a:ext uri="{9D8B030D-6E8A-4147-A177-3AD203B41FA5}">
                      <a16:colId xmlns:a16="http://schemas.microsoft.com/office/drawing/2014/main" xmlns="" val="1919589332"/>
                    </a:ext>
                  </a:extLst>
                </a:gridCol>
                <a:gridCol w="1134215">
                  <a:extLst>
                    <a:ext uri="{9D8B030D-6E8A-4147-A177-3AD203B41FA5}">
                      <a16:colId xmlns:a16="http://schemas.microsoft.com/office/drawing/2014/main" xmlns="" val="1833978229"/>
                    </a:ext>
                  </a:extLst>
                </a:gridCol>
                <a:gridCol w="2252096">
                  <a:extLst>
                    <a:ext uri="{9D8B030D-6E8A-4147-A177-3AD203B41FA5}">
                      <a16:colId xmlns:a16="http://schemas.microsoft.com/office/drawing/2014/main" xmlns="" val="2241967159"/>
                    </a:ext>
                  </a:extLst>
                </a:gridCol>
              </a:tblGrid>
              <a:tr h="63279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CATEGORIA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ASSEGURANÇA</a:t>
                      </a:r>
                    </a:p>
                    <a:p>
                      <a:pPr algn="ctr"/>
                      <a:r>
                        <a:rPr lang="es-ES" dirty="0"/>
                        <a:t>COMPETICIÓ 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LLICÈNCIA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(SI  HA TRET ABANS ENTRENAMENT)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PAGAT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SALDO A PAGAR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9719136"/>
                  </a:ext>
                </a:extLst>
              </a:tr>
              <a:tr h="370048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SÈNIOR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€ 150,00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€ 30,00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€ 180,00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€ 115,00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solidFill>
                            <a:srgbClr val="FF0000"/>
                          </a:solidFill>
                        </a:rPr>
                        <a:t>€ 65,00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92614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SUB18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€ 65,00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€ 25,00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€ 90,00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€ 62,50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FF0000"/>
                          </a:solidFill>
                        </a:rPr>
                        <a:t>€ 27,50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0517503"/>
                  </a:ext>
                </a:extLst>
              </a:tr>
              <a:tr h="300824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SUB16 I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€ 48,00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€ 25,00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€ 73,00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€ 49,50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solidFill>
                            <a:srgbClr val="FF0000"/>
                          </a:solidFill>
                        </a:rPr>
                        <a:t>€ 23,50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4088798"/>
                  </a:ext>
                </a:extLst>
              </a:tr>
              <a:tr h="36841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MENORS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€ 28,00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€ 20,00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/>
                        <a:t>€ 48,00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€ 32,00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rgbClr val="FF0000"/>
                          </a:solidFill>
                        </a:rPr>
                        <a:t>€ 16,00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4963306"/>
                  </a:ext>
                </a:extLst>
              </a:tr>
            </a:tbl>
          </a:graphicData>
        </a:graphic>
      </p:graphicFrame>
      <p:sp>
        <p:nvSpPr>
          <p:cNvPr id="9" name="Subtítulo 2">
            <a:extLst>
              <a:ext uri="{FF2B5EF4-FFF2-40B4-BE49-F238E27FC236}">
                <a16:creationId xmlns:a16="http://schemas.microsoft.com/office/drawing/2014/main" xmlns="" id="{2BC358FA-F06D-44BA-81BC-2C9A845FB9D9}"/>
              </a:ext>
            </a:extLst>
          </p:cNvPr>
          <p:cNvSpPr txBox="1">
            <a:spLocks/>
          </p:cNvSpPr>
          <p:nvPr/>
        </p:nvSpPr>
        <p:spPr>
          <a:xfrm>
            <a:off x="1089175" y="3424950"/>
            <a:ext cx="10354611" cy="508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b="1" dirty="0" err="1" smtClean="0"/>
              <a:t>Inici</a:t>
            </a:r>
            <a:r>
              <a:rPr lang="es-ES" b="1" dirty="0" smtClean="0"/>
              <a:t> temporada </a:t>
            </a:r>
            <a:r>
              <a:rPr lang="es-ES" b="1" dirty="0" err="1" smtClean="0"/>
              <a:t>febrer</a:t>
            </a:r>
            <a:endParaRPr lang="es-ES" b="1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036" y="57666"/>
            <a:ext cx="781905" cy="69197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62" y="57666"/>
            <a:ext cx="781905" cy="691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04638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LightSeedRightStep">
      <a:dk1>
        <a:srgbClr val="000000"/>
      </a:dk1>
      <a:lt1>
        <a:srgbClr val="FFFFFF"/>
      </a:lt1>
      <a:dk2>
        <a:srgbClr val="242B41"/>
      </a:dk2>
      <a:lt2>
        <a:srgbClr val="E8E2E2"/>
      </a:lt2>
      <a:accent1>
        <a:srgbClr val="7DAAA7"/>
      </a:accent1>
      <a:accent2>
        <a:srgbClr val="7CA5BD"/>
      </a:accent2>
      <a:accent3>
        <a:srgbClr val="949FC9"/>
      </a:accent3>
      <a:accent4>
        <a:srgbClr val="887CBD"/>
      </a:accent4>
      <a:accent5>
        <a:srgbClr val="B494C9"/>
      </a:accent5>
      <a:accent6>
        <a:srgbClr val="BD7CBB"/>
      </a:accent6>
      <a:hlink>
        <a:srgbClr val="AE696D"/>
      </a:hlink>
      <a:folHlink>
        <a:srgbClr val="7F7F7F"/>
      </a:folHlink>
    </a:clrScheme>
    <a:fontScheme name="Retrospect">
      <a:majorFont>
        <a:latin typeface="Bembo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 Ligh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223</Words>
  <Application>Microsoft Office PowerPoint</Application>
  <PresentationFormat>Panorámica</PresentationFormat>
  <Paragraphs>112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 Nova Light</vt:lpstr>
      <vt:lpstr>Bembo</vt:lpstr>
      <vt:lpstr>Calibri</vt:lpstr>
      <vt:lpstr>RetrospectVTI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José Hernández</dc:creator>
  <cp:lastModifiedBy>Usuario de Windows</cp:lastModifiedBy>
  <cp:revision>15</cp:revision>
  <cp:lastPrinted>2020-08-27T11:45:38Z</cp:lastPrinted>
  <dcterms:created xsi:type="dcterms:W3CDTF">2020-08-27T07:44:24Z</dcterms:created>
  <dcterms:modified xsi:type="dcterms:W3CDTF">2020-08-27T18:16:45Z</dcterms:modified>
</cp:coreProperties>
</file>